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1" r:id="rId6"/>
    <p:sldId id="265"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FB5B"/>
    <a:srgbClr val="F99613"/>
    <a:srgbClr val="0B43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7C81D-95C0-4395-9E7E-40DC42A6CF4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150791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7C81D-95C0-4395-9E7E-40DC42A6CF4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303873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7C81D-95C0-4395-9E7E-40DC42A6CF4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400626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7C81D-95C0-4395-9E7E-40DC42A6CF4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92092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7C81D-95C0-4395-9E7E-40DC42A6CF4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73713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7C81D-95C0-4395-9E7E-40DC42A6CF4E}"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42753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7C81D-95C0-4395-9E7E-40DC42A6CF4E}"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14540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7C81D-95C0-4395-9E7E-40DC42A6CF4E}"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239641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7C81D-95C0-4395-9E7E-40DC42A6CF4E}"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10483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7C81D-95C0-4395-9E7E-40DC42A6CF4E}"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106389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7C81D-95C0-4395-9E7E-40DC42A6CF4E}"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075F-BD7D-4B51-8E00-DC7B186F2981}" type="slidenum">
              <a:rPr lang="en-US" smtClean="0"/>
              <a:t>‹#›</a:t>
            </a:fld>
            <a:endParaRPr lang="en-US"/>
          </a:p>
        </p:txBody>
      </p:sp>
    </p:spTree>
    <p:extLst>
      <p:ext uri="{BB962C8B-B14F-4D97-AF65-F5344CB8AC3E}">
        <p14:creationId xmlns:p14="http://schemas.microsoft.com/office/powerpoint/2010/main" val="198046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7C81D-95C0-4395-9E7E-40DC42A6CF4E}" type="datetimeFigureOut">
              <a:rPr lang="en-US" smtClean="0"/>
              <a:t>6/4/2018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A075F-BD7D-4B51-8E00-DC7B186F2981}" type="slidenum">
              <a:rPr lang="en-US" smtClean="0"/>
              <a:t>‹#›</a:t>
            </a:fld>
            <a:endParaRPr lang="en-US"/>
          </a:p>
        </p:txBody>
      </p:sp>
    </p:spTree>
    <p:extLst>
      <p:ext uri="{BB962C8B-B14F-4D97-AF65-F5344CB8AC3E}">
        <p14:creationId xmlns:p14="http://schemas.microsoft.com/office/powerpoint/2010/main" val="84998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will@sportsbackers.org" TargetMode="Externa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hyperlink" Target="mailto:lauren@sportsbacker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Rectangle 5"/>
          <p:cNvSpPr/>
          <p:nvPr/>
        </p:nvSpPr>
        <p:spPr>
          <a:xfrm>
            <a:off x="0" y="5562600"/>
            <a:ext cx="6422570" cy="1295400"/>
          </a:xfrm>
          <a:custGeom>
            <a:avLst/>
            <a:gdLst>
              <a:gd name="connsiteX0" fmla="*/ 0 w 9144000"/>
              <a:gd name="connsiteY0" fmla="*/ 0 h 1143000"/>
              <a:gd name="connsiteX1" fmla="*/ 9144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8382000 w 9144000"/>
              <a:gd name="connsiteY1" fmla="*/ 0 h 1143000"/>
              <a:gd name="connsiteX2" fmla="*/ 9144000 w 9144000"/>
              <a:gd name="connsiteY2" fmla="*/ 1143000 h 1143000"/>
              <a:gd name="connsiteX3" fmla="*/ 0 w 9144000"/>
              <a:gd name="connsiteY3" fmla="*/ 1143000 h 1143000"/>
              <a:gd name="connsiteX4" fmla="*/ 0 w 9144000"/>
              <a:gd name="connsiteY4" fmla="*/ 0 h 1143000"/>
              <a:gd name="connsiteX0" fmla="*/ 0 w 9144000"/>
              <a:gd name="connsiteY0" fmla="*/ 0 h 1143000"/>
              <a:gd name="connsiteX1" fmla="*/ 5921828 w 9144000"/>
              <a:gd name="connsiteY1" fmla="*/ 10886 h 1143000"/>
              <a:gd name="connsiteX2" fmla="*/ 9144000 w 9144000"/>
              <a:gd name="connsiteY2" fmla="*/ 1143000 h 1143000"/>
              <a:gd name="connsiteX3" fmla="*/ 0 w 9144000"/>
              <a:gd name="connsiteY3" fmla="*/ 1143000 h 1143000"/>
              <a:gd name="connsiteX4" fmla="*/ 0 w 9144000"/>
              <a:gd name="connsiteY4" fmla="*/ 0 h 1143000"/>
              <a:gd name="connsiteX0" fmla="*/ 0 w 8360228"/>
              <a:gd name="connsiteY0" fmla="*/ 0 h 1143000"/>
              <a:gd name="connsiteX1" fmla="*/ 5921828 w 8360228"/>
              <a:gd name="connsiteY1" fmla="*/ 10886 h 1143000"/>
              <a:gd name="connsiteX2" fmla="*/ 8360228 w 8360228"/>
              <a:gd name="connsiteY2" fmla="*/ 1099457 h 1143000"/>
              <a:gd name="connsiteX3" fmla="*/ 0 w 8360228"/>
              <a:gd name="connsiteY3" fmla="*/ 1143000 h 1143000"/>
              <a:gd name="connsiteX4" fmla="*/ 0 w 8360228"/>
              <a:gd name="connsiteY4" fmla="*/ 0 h 1143000"/>
              <a:gd name="connsiteX0" fmla="*/ 0 w 6825342"/>
              <a:gd name="connsiteY0" fmla="*/ 0 h 1143000"/>
              <a:gd name="connsiteX1" fmla="*/ 5921828 w 6825342"/>
              <a:gd name="connsiteY1" fmla="*/ 10886 h 1143000"/>
              <a:gd name="connsiteX2" fmla="*/ 6825342 w 6825342"/>
              <a:gd name="connsiteY2" fmla="*/ 1099457 h 1143000"/>
              <a:gd name="connsiteX3" fmla="*/ 0 w 6825342"/>
              <a:gd name="connsiteY3" fmla="*/ 1143000 h 1143000"/>
              <a:gd name="connsiteX4" fmla="*/ 0 w 6825342"/>
              <a:gd name="connsiteY4" fmla="*/ 0 h 1143000"/>
              <a:gd name="connsiteX0" fmla="*/ 0 w 6422570"/>
              <a:gd name="connsiteY0" fmla="*/ 0 h 1143000"/>
              <a:gd name="connsiteX1" fmla="*/ 5921828 w 6422570"/>
              <a:gd name="connsiteY1" fmla="*/ 10886 h 1143000"/>
              <a:gd name="connsiteX2" fmla="*/ 6422570 w 6422570"/>
              <a:gd name="connsiteY2" fmla="*/ 1132114 h 1143000"/>
              <a:gd name="connsiteX3" fmla="*/ 0 w 6422570"/>
              <a:gd name="connsiteY3" fmla="*/ 1143000 h 1143000"/>
              <a:gd name="connsiteX4" fmla="*/ 0 w 6422570"/>
              <a:gd name="connsiteY4" fmla="*/ 0 h 1143000"/>
              <a:gd name="connsiteX0" fmla="*/ 0 w 6422570"/>
              <a:gd name="connsiteY0" fmla="*/ 0 h 1143000"/>
              <a:gd name="connsiteX1" fmla="*/ 5769428 w 6422570"/>
              <a:gd name="connsiteY1" fmla="*/ 195944 h 1143000"/>
              <a:gd name="connsiteX2" fmla="*/ 6422570 w 6422570"/>
              <a:gd name="connsiteY2" fmla="*/ 1132114 h 1143000"/>
              <a:gd name="connsiteX3" fmla="*/ 0 w 6422570"/>
              <a:gd name="connsiteY3" fmla="*/ 1143000 h 1143000"/>
              <a:gd name="connsiteX4" fmla="*/ 0 w 6422570"/>
              <a:gd name="connsiteY4" fmla="*/ 0 h 1143000"/>
              <a:gd name="connsiteX0" fmla="*/ 0 w 6422570"/>
              <a:gd name="connsiteY0" fmla="*/ 0 h 1143000"/>
              <a:gd name="connsiteX1" fmla="*/ 5018314 w 6422570"/>
              <a:gd name="connsiteY1" fmla="*/ 130629 h 1143000"/>
              <a:gd name="connsiteX2" fmla="*/ 6422570 w 6422570"/>
              <a:gd name="connsiteY2" fmla="*/ 1132114 h 1143000"/>
              <a:gd name="connsiteX3" fmla="*/ 0 w 6422570"/>
              <a:gd name="connsiteY3" fmla="*/ 1143000 h 1143000"/>
              <a:gd name="connsiteX4" fmla="*/ 0 w 642257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2570" h="1143000">
                <a:moveTo>
                  <a:pt x="0" y="0"/>
                </a:moveTo>
                <a:lnTo>
                  <a:pt x="5018314" y="130629"/>
                </a:lnTo>
                <a:lnTo>
                  <a:pt x="6422570" y="1132114"/>
                </a:lnTo>
                <a:lnTo>
                  <a:pt x="0" y="1143000"/>
                </a:lnTo>
                <a:lnTo>
                  <a:pt x="0" y="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7400" y="5715000"/>
            <a:ext cx="3048000" cy="1077218"/>
          </a:xfrm>
          <a:prstGeom prst="rect">
            <a:avLst/>
          </a:prstGeom>
          <a:noFill/>
        </p:spPr>
        <p:txBody>
          <a:bodyPr wrap="square" rtlCol="0">
            <a:spAutoFit/>
          </a:bodyPr>
          <a:lstStyle/>
          <a:p>
            <a:pPr algn="ctr"/>
            <a:r>
              <a:rPr lang="en-US" sz="3200" b="1" dirty="0" smtClean="0">
                <a:solidFill>
                  <a:srgbClr val="0070C0"/>
                </a:solidFill>
              </a:rPr>
              <a:t>Sponsorship </a:t>
            </a:r>
            <a:r>
              <a:rPr lang="en-US" sz="3200" b="1" dirty="0" smtClean="0">
                <a:solidFill>
                  <a:srgbClr val="0070C0"/>
                </a:solidFill>
              </a:rPr>
              <a:t>Opportunities</a:t>
            </a:r>
            <a:endParaRPr lang="en-US" sz="3200"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97500"/>
            <a:ext cx="2286000" cy="1689100"/>
          </a:xfrm>
          <a:prstGeom prst="rect">
            <a:avLst/>
          </a:prstGeom>
        </p:spPr>
      </p:pic>
    </p:spTree>
    <p:extLst>
      <p:ext uri="{BB962C8B-B14F-4D97-AF65-F5344CB8AC3E}">
        <p14:creationId xmlns:p14="http://schemas.microsoft.com/office/powerpoint/2010/main" val="7234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32" y="1600200"/>
            <a:ext cx="4331368" cy="3200400"/>
          </a:xfrm>
          <a:prstGeom prst="rect">
            <a:avLst/>
          </a:prstGeom>
        </p:spPr>
      </p:pic>
      <p:sp>
        <p:nvSpPr>
          <p:cNvPr id="4" name="TextBox 3"/>
          <p:cNvSpPr txBox="1"/>
          <p:nvPr/>
        </p:nvSpPr>
        <p:spPr>
          <a:xfrm>
            <a:off x="26276" y="0"/>
            <a:ext cx="4545724" cy="584775"/>
          </a:xfrm>
          <a:prstGeom prst="rect">
            <a:avLst/>
          </a:prstGeom>
          <a:noFill/>
        </p:spPr>
        <p:txBody>
          <a:bodyPr wrap="square" rtlCol="0">
            <a:spAutoFit/>
          </a:bodyPr>
          <a:lstStyle/>
          <a:p>
            <a:r>
              <a:rPr lang="en-US" sz="3200" b="1" dirty="0" smtClean="0">
                <a:latin typeface="+mj-lt"/>
              </a:rPr>
              <a:t>EVENT OVERVIEW</a:t>
            </a:r>
            <a:endParaRPr lang="en-US" sz="3200" b="1" dirty="0">
              <a:latin typeface="+mj-lt"/>
            </a:endParaRPr>
          </a:p>
        </p:txBody>
      </p:sp>
      <p:sp>
        <p:nvSpPr>
          <p:cNvPr id="7" name="TextBox 6"/>
          <p:cNvSpPr txBox="1"/>
          <p:nvPr/>
        </p:nvSpPr>
        <p:spPr>
          <a:xfrm>
            <a:off x="152400" y="762000"/>
            <a:ext cx="8839200" cy="1569660"/>
          </a:xfrm>
          <a:prstGeom prst="rect">
            <a:avLst/>
          </a:prstGeom>
          <a:noFill/>
        </p:spPr>
        <p:txBody>
          <a:bodyPr wrap="square" rtlCol="0">
            <a:spAutoFit/>
          </a:bodyPr>
          <a:lstStyle/>
          <a:p>
            <a:pPr lvl="0"/>
            <a:r>
              <a:rPr lang="en-US" sz="1600" dirty="0"/>
              <a:t>The hunt is on! The Pulse Pedal Pursuit is an all-day celebration of all things RVA, and our new public transit options! Scour the Broad Street corridor on foot, by RVA Bike Share, or by the brand new GRTC </a:t>
            </a:r>
            <a:r>
              <a:rPr lang="en-US" sz="1600" dirty="0" smtClean="0"/>
              <a:t>Pulse. We’ll </a:t>
            </a:r>
            <a:r>
              <a:rPr lang="en-US" sz="1600" dirty="0"/>
              <a:t>provide the clues, all you need is a team (optional…you can go solo!), and a smart phone to document your journey. </a:t>
            </a:r>
            <a:r>
              <a:rPr lang="en-US" sz="1600" dirty="0" smtClean="0"/>
              <a:t>Go at </a:t>
            </a:r>
            <a:r>
              <a:rPr lang="en-US" sz="1600" dirty="0"/>
              <a:t>your own pace, and meet us at the end of day at River City Roll to tally points, declare ultimate winners, and share stories from the day. Push through the Pursuit and the glory is yours!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240" y="4572000"/>
            <a:ext cx="3657600" cy="20568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520184"/>
            <a:ext cx="3200400" cy="2134666"/>
          </a:xfrm>
          <a:prstGeom prst="rect">
            <a:avLst/>
          </a:prstGeom>
        </p:spPr>
      </p:pic>
    </p:spTree>
    <p:extLst>
      <p:ext uri="{BB962C8B-B14F-4D97-AF65-F5344CB8AC3E}">
        <p14:creationId xmlns:p14="http://schemas.microsoft.com/office/powerpoint/2010/main" val="360850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276" y="0"/>
            <a:ext cx="4545724" cy="584775"/>
          </a:xfrm>
          <a:prstGeom prst="rect">
            <a:avLst/>
          </a:prstGeom>
          <a:noFill/>
        </p:spPr>
        <p:txBody>
          <a:bodyPr wrap="square" rtlCol="0">
            <a:spAutoFit/>
          </a:bodyPr>
          <a:lstStyle/>
          <a:p>
            <a:r>
              <a:rPr lang="en-US" sz="3200" b="1" dirty="0" smtClean="0">
                <a:latin typeface="+mj-lt"/>
              </a:rPr>
              <a:t>QUICK FACTS</a:t>
            </a:r>
            <a:endParaRPr lang="en-US" sz="3200" b="1" dirty="0">
              <a:latin typeface="+mj-lt"/>
            </a:endParaRPr>
          </a:p>
        </p:txBody>
      </p:sp>
      <p:sp>
        <p:nvSpPr>
          <p:cNvPr id="4" name="TextBox 3"/>
          <p:cNvSpPr txBox="1"/>
          <p:nvPr/>
        </p:nvSpPr>
        <p:spPr>
          <a:xfrm>
            <a:off x="26276" y="685800"/>
            <a:ext cx="8965324" cy="3293209"/>
          </a:xfrm>
          <a:prstGeom prst="rect">
            <a:avLst/>
          </a:prstGeom>
          <a:noFill/>
        </p:spPr>
        <p:txBody>
          <a:bodyPr wrap="square" rtlCol="0">
            <a:spAutoFit/>
          </a:bodyPr>
          <a:lstStyle/>
          <a:p>
            <a:r>
              <a:rPr lang="en-US" sz="1600" b="1" dirty="0" smtClean="0"/>
              <a:t>What:</a:t>
            </a:r>
            <a:r>
              <a:rPr lang="en-US" sz="1600" b="1" dirty="0"/>
              <a:t> </a:t>
            </a:r>
            <a:r>
              <a:rPr lang="en-US" sz="1600" dirty="0" smtClean="0"/>
              <a:t>Pulse Pedal Pursuit</a:t>
            </a:r>
          </a:p>
          <a:p>
            <a:endParaRPr lang="en-US" sz="1600" dirty="0" smtClean="0"/>
          </a:p>
          <a:p>
            <a:r>
              <a:rPr lang="en-US" sz="1600" b="1" dirty="0" smtClean="0"/>
              <a:t>Where:</a:t>
            </a:r>
            <a:r>
              <a:rPr lang="en-US" sz="1600" b="1" dirty="0"/>
              <a:t> </a:t>
            </a:r>
            <a:r>
              <a:rPr lang="en-US" sz="1600" dirty="0" smtClean="0"/>
              <a:t>Start/Finish </a:t>
            </a:r>
            <a:r>
              <a:rPr lang="en-US" sz="1600" dirty="0" smtClean="0"/>
              <a:t>at River City Roll</a:t>
            </a:r>
          </a:p>
          <a:p>
            <a:r>
              <a:rPr lang="en-US" sz="1600" dirty="0" smtClean="0"/>
              <a:t>              </a:t>
            </a:r>
            <a:r>
              <a:rPr lang="en-US" sz="1600" dirty="0" smtClean="0"/>
              <a:t> Course </a:t>
            </a:r>
            <a:r>
              <a:rPr lang="en-US" sz="1600" dirty="0" smtClean="0"/>
              <a:t>will run from Willow Lawn </a:t>
            </a:r>
            <a:r>
              <a:rPr lang="en-US" sz="1600" dirty="0" smtClean="0"/>
              <a:t>to </a:t>
            </a:r>
            <a:r>
              <a:rPr lang="en-US" sz="1600" dirty="0" err="1" smtClean="0"/>
              <a:t>Rocketts</a:t>
            </a:r>
            <a:r>
              <a:rPr lang="en-US" sz="1600" dirty="0" smtClean="0"/>
              <a:t> Landing along the </a:t>
            </a:r>
            <a:r>
              <a:rPr lang="en-US" sz="1600" dirty="0" smtClean="0"/>
              <a:t>Broad Street Corridor</a:t>
            </a:r>
          </a:p>
          <a:p>
            <a:endParaRPr lang="en-US" sz="1600" dirty="0"/>
          </a:p>
          <a:p>
            <a:r>
              <a:rPr lang="en-US" sz="1600" b="1" dirty="0" smtClean="0"/>
              <a:t>Date:</a:t>
            </a:r>
            <a:r>
              <a:rPr lang="en-US" sz="1600" dirty="0"/>
              <a:t> </a:t>
            </a:r>
            <a:r>
              <a:rPr lang="en-US" sz="1600" dirty="0" smtClean="0"/>
              <a:t>Saturday, July 21st</a:t>
            </a:r>
          </a:p>
          <a:p>
            <a:r>
              <a:rPr lang="en-US" sz="1600" dirty="0" smtClean="0"/>
              <a:t>           </a:t>
            </a:r>
            <a:endParaRPr lang="en-US" sz="1600" dirty="0"/>
          </a:p>
          <a:p>
            <a:r>
              <a:rPr lang="en-US" sz="1600" b="1" dirty="0" smtClean="0"/>
              <a:t>Time: </a:t>
            </a:r>
            <a:r>
              <a:rPr lang="en-US" sz="1600" dirty="0" smtClean="0"/>
              <a:t>9am to 5pm</a:t>
            </a:r>
          </a:p>
          <a:p>
            <a:r>
              <a:rPr lang="en-US" sz="1600" b="1" dirty="0"/>
              <a:t> </a:t>
            </a:r>
            <a:r>
              <a:rPr lang="en-US" sz="1600" b="1" dirty="0" smtClean="0"/>
              <a:t>          </a:t>
            </a:r>
          </a:p>
          <a:p>
            <a:r>
              <a:rPr lang="en-US" sz="1600" b="1" dirty="0" smtClean="0"/>
              <a:t>Who:</a:t>
            </a:r>
            <a:r>
              <a:rPr lang="en-US" sz="1600" dirty="0"/>
              <a:t> </a:t>
            </a:r>
            <a:r>
              <a:rPr lang="en-US" sz="1600" dirty="0" smtClean="0"/>
              <a:t>650 expected participants</a:t>
            </a:r>
          </a:p>
          <a:p>
            <a:endParaRPr lang="en-US" sz="1600" dirty="0"/>
          </a:p>
          <a:p>
            <a:r>
              <a:rPr lang="en-US" sz="1600" b="1" dirty="0" smtClean="0"/>
              <a:t>Event Charity:</a:t>
            </a:r>
            <a:r>
              <a:rPr lang="en-US" sz="1600" dirty="0"/>
              <a:t> </a:t>
            </a:r>
            <a:r>
              <a:rPr lang="en-US" sz="1600" i="1" dirty="0" smtClean="0"/>
              <a:t>RVA Rapid Transit’s </a:t>
            </a:r>
            <a:r>
              <a:rPr lang="en-US" sz="1600" dirty="0" smtClean="0"/>
              <a:t>mission </a:t>
            </a:r>
            <a:r>
              <a:rPr lang="en-US" sz="1600" dirty="0"/>
              <a:t>is to educate, organize, and advocate for a first-class public transit system across metro Richmond.</a:t>
            </a:r>
            <a:endParaRPr lang="en-US" sz="1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4114800"/>
            <a:ext cx="6400800" cy="2449303"/>
          </a:xfrm>
          <a:prstGeom prst="rect">
            <a:avLst/>
          </a:prstGeom>
        </p:spPr>
      </p:pic>
    </p:spTree>
    <p:extLst>
      <p:ext uri="{BB962C8B-B14F-4D97-AF65-F5344CB8AC3E}">
        <p14:creationId xmlns:p14="http://schemas.microsoft.com/office/powerpoint/2010/main" val="91671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76" y="0"/>
            <a:ext cx="4545724" cy="584775"/>
          </a:xfrm>
          <a:prstGeom prst="rect">
            <a:avLst/>
          </a:prstGeom>
          <a:noFill/>
        </p:spPr>
        <p:txBody>
          <a:bodyPr wrap="square" rtlCol="0">
            <a:spAutoFit/>
          </a:bodyPr>
          <a:lstStyle/>
          <a:p>
            <a:r>
              <a:rPr lang="en-US" sz="3200" b="1" dirty="0" smtClean="0">
                <a:latin typeface="+mj-lt"/>
              </a:rPr>
              <a:t>HOW DOES IT WORK?</a:t>
            </a:r>
            <a:endParaRPr lang="en-US" sz="3200" b="1" dirty="0">
              <a:latin typeface="+mj-lt"/>
            </a:endParaRPr>
          </a:p>
        </p:txBody>
      </p:sp>
      <p:sp>
        <p:nvSpPr>
          <p:cNvPr id="7" name="TextBox 6"/>
          <p:cNvSpPr txBox="1"/>
          <p:nvPr/>
        </p:nvSpPr>
        <p:spPr>
          <a:xfrm>
            <a:off x="228600" y="909221"/>
            <a:ext cx="8686800" cy="5262979"/>
          </a:xfrm>
          <a:prstGeom prst="rect">
            <a:avLst/>
          </a:prstGeom>
          <a:noFill/>
        </p:spPr>
        <p:txBody>
          <a:bodyPr wrap="square" rtlCol="0">
            <a:spAutoFit/>
          </a:bodyPr>
          <a:lstStyle/>
          <a:p>
            <a:r>
              <a:rPr lang="en-US" sz="1600" dirty="0"/>
              <a:t>Participants will have from 9am </a:t>
            </a:r>
            <a:r>
              <a:rPr lang="en-US" sz="1600" dirty="0" smtClean="0"/>
              <a:t>to </a:t>
            </a:r>
            <a:r>
              <a:rPr lang="en-US" sz="1600" dirty="0" smtClean="0"/>
              <a:t>5pm </a:t>
            </a:r>
            <a:r>
              <a:rPr lang="en-US" sz="1600" dirty="0"/>
              <a:t>on Saturday, July </a:t>
            </a:r>
            <a:r>
              <a:rPr lang="en-US" sz="1600" dirty="0" smtClean="0"/>
              <a:t>21</a:t>
            </a:r>
            <a:r>
              <a:rPr lang="en-US" sz="1600" baseline="30000" dirty="0" smtClean="0"/>
              <a:t>st</a:t>
            </a:r>
            <a:r>
              <a:rPr lang="en-US" sz="1600" dirty="0" smtClean="0"/>
              <a:t>  </a:t>
            </a:r>
            <a:r>
              <a:rPr lang="en-US" sz="1600" dirty="0"/>
              <a:t>to try to collect as many points as possible by visiting various sites in and around the new GRTC </a:t>
            </a:r>
            <a:r>
              <a:rPr lang="en-US" sz="1600" dirty="0" smtClean="0"/>
              <a:t>Pulse: </a:t>
            </a:r>
            <a:r>
              <a:rPr lang="en-US" sz="1600" dirty="0"/>
              <a:t>B</a:t>
            </a:r>
            <a:r>
              <a:rPr lang="en-US" sz="1600" dirty="0" smtClean="0"/>
              <a:t>us </a:t>
            </a:r>
            <a:r>
              <a:rPr lang="en-US" sz="1600" dirty="0"/>
              <a:t>R</a:t>
            </a:r>
            <a:r>
              <a:rPr lang="en-US" sz="1600" dirty="0" smtClean="0"/>
              <a:t>apid </a:t>
            </a:r>
            <a:r>
              <a:rPr lang="en-US" sz="1600" dirty="0"/>
              <a:t>T</a:t>
            </a:r>
            <a:r>
              <a:rPr lang="en-US" sz="1600" dirty="0" smtClean="0"/>
              <a:t>ransit </a:t>
            </a:r>
            <a:r>
              <a:rPr lang="en-US" sz="1600" dirty="0"/>
              <a:t>route. </a:t>
            </a:r>
            <a:r>
              <a:rPr lang="en-US" sz="1600" dirty="0" smtClean="0"/>
              <a:t>This </a:t>
            </a:r>
            <a:r>
              <a:rPr lang="en-US" sz="1600" dirty="0"/>
              <a:t>7.6 mile route along Broad Street and Main Street covers all sorts of cool </a:t>
            </a:r>
            <a:r>
              <a:rPr lang="en-US" sz="1600" dirty="0" smtClean="0"/>
              <a:t>stops, </a:t>
            </a:r>
            <a:r>
              <a:rPr lang="en-US" sz="1600" dirty="0"/>
              <a:t>and links many must see destinations throughout our city from Willow Lawn </a:t>
            </a:r>
            <a:r>
              <a:rPr lang="en-US" sz="1600" dirty="0" smtClean="0"/>
              <a:t>to </a:t>
            </a:r>
            <a:r>
              <a:rPr lang="en-US" sz="1600" dirty="0" err="1"/>
              <a:t>Rocketts</a:t>
            </a:r>
            <a:r>
              <a:rPr lang="en-US" sz="1600" dirty="0"/>
              <a:t> </a:t>
            </a:r>
            <a:r>
              <a:rPr lang="en-US" sz="1600" dirty="0" smtClean="0"/>
              <a:t>Landing.</a:t>
            </a:r>
          </a:p>
          <a:p>
            <a:endParaRPr lang="en-US" sz="1600" dirty="0"/>
          </a:p>
          <a:p>
            <a:r>
              <a:rPr lang="en-US" sz="1600" dirty="0" smtClean="0"/>
              <a:t>Sites </a:t>
            </a:r>
            <a:r>
              <a:rPr lang="en-US" sz="1600" dirty="0"/>
              <a:t>will include restaurants, breweries, art and history destinations, </a:t>
            </a:r>
            <a:r>
              <a:rPr lang="en-US" sz="1600" dirty="0" smtClean="0"/>
              <a:t>parks, </a:t>
            </a:r>
            <a:r>
              <a:rPr lang="en-US" sz="1600" dirty="0"/>
              <a:t>and </a:t>
            </a:r>
            <a:r>
              <a:rPr lang="en-US" sz="1600" dirty="0" smtClean="0"/>
              <a:t>more! Participants will </a:t>
            </a:r>
            <a:r>
              <a:rPr lang="en-US" sz="1600" dirty="0"/>
              <a:t>be given a list of these sites at packet pick-up at </a:t>
            </a:r>
            <a:r>
              <a:rPr lang="en-US" sz="1600" dirty="0" smtClean="0"/>
              <a:t>River City Roll (so </a:t>
            </a:r>
            <a:r>
              <a:rPr lang="en-US" sz="1600" dirty="0"/>
              <a:t>no pre-visiting sites </a:t>
            </a:r>
            <a:r>
              <a:rPr lang="en-US" sz="1600" dirty="0">
                <a:sym typeface="Wingdings"/>
              </a:rPr>
              <a:t></a:t>
            </a:r>
            <a:r>
              <a:rPr lang="en-US" sz="1600" dirty="0"/>
              <a:t>) that will be grouped </a:t>
            </a:r>
            <a:r>
              <a:rPr lang="en-US" sz="1600" dirty="0" smtClean="0"/>
              <a:t>into five zones based on neighborhoods </a:t>
            </a:r>
            <a:r>
              <a:rPr lang="en-US" sz="1600" dirty="0"/>
              <a:t>and bus stops along the route. </a:t>
            </a:r>
            <a:r>
              <a:rPr lang="en-US" sz="1600" dirty="0" smtClean="0"/>
              <a:t>Each </a:t>
            </a:r>
            <a:r>
              <a:rPr lang="en-US" sz="1600" dirty="0"/>
              <a:t>site will be assigned a point value and participants will have the opportunity to earn bonus points by hitting a certain number of spots in each </a:t>
            </a:r>
            <a:r>
              <a:rPr lang="en-US" sz="1600" dirty="0" smtClean="0"/>
              <a:t>zone as </a:t>
            </a:r>
            <a:r>
              <a:rPr lang="en-US" sz="1600" dirty="0"/>
              <a:t>well as by answering trivia questions at some of our highlighted destinations.      </a:t>
            </a:r>
            <a:endParaRPr lang="en-US" sz="1600" dirty="0" smtClean="0"/>
          </a:p>
          <a:p>
            <a:endParaRPr lang="en-US" sz="1600" dirty="0"/>
          </a:p>
          <a:p>
            <a:r>
              <a:rPr lang="en-US" sz="1600" dirty="0" smtClean="0"/>
              <a:t>Participants</a:t>
            </a:r>
            <a:r>
              <a:rPr lang="en-US" sz="1600" dirty="0" smtClean="0"/>
              <a:t> </a:t>
            </a:r>
            <a:r>
              <a:rPr lang="en-US" sz="1600" dirty="0"/>
              <a:t>can go for speed or keep it casual, but </a:t>
            </a:r>
            <a:r>
              <a:rPr lang="en-US" sz="1600" dirty="0" smtClean="0"/>
              <a:t>they</a:t>
            </a:r>
            <a:r>
              <a:rPr lang="en-US" sz="1600" dirty="0" smtClean="0"/>
              <a:t> </a:t>
            </a:r>
            <a:r>
              <a:rPr lang="en-US" sz="1600" dirty="0"/>
              <a:t>are only allowed to get around </a:t>
            </a:r>
            <a:r>
              <a:rPr lang="en-US" sz="1600" dirty="0" smtClean="0"/>
              <a:t>by </a:t>
            </a:r>
            <a:r>
              <a:rPr lang="en-US" sz="1600" dirty="0"/>
              <a:t>using </a:t>
            </a:r>
            <a:r>
              <a:rPr lang="en-US" sz="1600" dirty="0" smtClean="0"/>
              <a:t>their</a:t>
            </a:r>
            <a:r>
              <a:rPr lang="en-US" sz="1600" dirty="0" smtClean="0"/>
              <a:t> </a:t>
            </a:r>
            <a:r>
              <a:rPr lang="en-US" sz="1600" dirty="0"/>
              <a:t>feet for walking and running or by using our two new transit </a:t>
            </a:r>
            <a:r>
              <a:rPr lang="en-US" sz="1600" dirty="0" smtClean="0"/>
              <a:t>options: RVA </a:t>
            </a:r>
            <a:r>
              <a:rPr lang="en-US" sz="1600" dirty="0"/>
              <a:t>Bike Share and </a:t>
            </a:r>
            <a:r>
              <a:rPr lang="en-US" sz="1600" dirty="0" smtClean="0"/>
              <a:t>Pulse. </a:t>
            </a:r>
          </a:p>
          <a:p>
            <a:endParaRPr lang="en-US" sz="1600" dirty="0"/>
          </a:p>
          <a:p>
            <a:r>
              <a:rPr lang="en-US" sz="1600" dirty="0"/>
              <a:t>Since </a:t>
            </a:r>
            <a:r>
              <a:rPr lang="en-US" sz="1600" dirty="0" smtClean="0"/>
              <a:t>there won’t be any </a:t>
            </a:r>
            <a:r>
              <a:rPr lang="en-US" sz="1600" dirty="0"/>
              <a:t>event officials or referees </a:t>
            </a:r>
            <a:r>
              <a:rPr lang="en-US" sz="1600" dirty="0" smtClean="0"/>
              <a:t>checking participants </a:t>
            </a:r>
            <a:r>
              <a:rPr lang="en-US" sz="1600" dirty="0"/>
              <a:t>in at each of the sites, </a:t>
            </a:r>
            <a:r>
              <a:rPr lang="en-US" sz="1600" dirty="0" smtClean="0"/>
              <a:t>they</a:t>
            </a:r>
            <a:r>
              <a:rPr lang="en-US" sz="1600" dirty="0" smtClean="0"/>
              <a:t> </a:t>
            </a:r>
            <a:r>
              <a:rPr lang="en-US" sz="1600" dirty="0"/>
              <a:t>must document </a:t>
            </a:r>
            <a:r>
              <a:rPr lang="en-US" sz="1600" dirty="0" smtClean="0"/>
              <a:t>their</a:t>
            </a:r>
            <a:r>
              <a:rPr lang="en-US" sz="1600" dirty="0" smtClean="0"/>
              <a:t> </a:t>
            </a:r>
            <a:r>
              <a:rPr lang="en-US" sz="1600" dirty="0"/>
              <a:t>adventure with photos at each of the spots </a:t>
            </a:r>
            <a:r>
              <a:rPr lang="en-US" sz="1600" dirty="0" smtClean="0"/>
              <a:t>they</a:t>
            </a:r>
            <a:r>
              <a:rPr lang="en-US" sz="1600" dirty="0" smtClean="0"/>
              <a:t> </a:t>
            </a:r>
            <a:r>
              <a:rPr lang="en-US" sz="1600" dirty="0"/>
              <a:t>hit – selfies welcomed and </a:t>
            </a:r>
            <a:r>
              <a:rPr lang="en-US" sz="1600" dirty="0" smtClean="0"/>
              <a:t>encouraged. Participants will bring  these back </a:t>
            </a:r>
            <a:r>
              <a:rPr lang="en-US" sz="1600" dirty="0"/>
              <a:t>with </a:t>
            </a:r>
            <a:r>
              <a:rPr lang="en-US" sz="1600" dirty="0" smtClean="0"/>
              <a:t>them</a:t>
            </a:r>
            <a:r>
              <a:rPr lang="en-US" sz="1600" dirty="0" smtClean="0"/>
              <a:t> </a:t>
            </a:r>
            <a:r>
              <a:rPr lang="en-US" sz="1600" dirty="0"/>
              <a:t>to River City Roll, we will </a:t>
            </a:r>
            <a:r>
              <a:rPr lang="en-US" sz="1600" dirty="0" smtClean="0"/>
              <a:t>tally points, and determine winners. By </a:t>
            </a:r>
            <a:r>
              <a:rPr lang="en-US" sz="1600" dirty="0"/>
              <a:t>the time </a:t>
            </a:r>
            <a:r>
              <a:rPr lang="en-US" sz="1600" dirty="0" smtClean="0"/>
              <a:t>participants</a:t>
            </a:r>
            <a:r>
              <a:rPr lang="en-US" sz="1600" dirty="0" smtClean="0"/>
              <a:t> </a:t>
            </a:r>
            <a:r>
              <a:rPr lang="en-US" sz="1600" dirty="0"/>
              <a:t>are done, </a:t>
            </a:r>
            <a:r>
              <a:rPr lang="en-US" sz="1600" dirty="0" smtClean="0"/>
              <a:t>they</a:t>
            </a:r>
            <a:r>
              <a:rPr lang="en-US" sz="1600" dirty="0" smtClean="0"/>
              <a:t> </a:t>
            </a:r>
            <a:r>
              <a:rPr lang="en-US" sz="1600" dirty="0"/>
              <a:t>will have learned how to use Pulse, Bike </a:t>
            </a:r>
            <a:r>
              <a:rPr lang="en-US" sz="1600" dirty="0" smtClean="0"/>
              <a:t>Share, </a:t>
            </a:r>
            <a:r>
              <a:rPr lang="en-US" sz="1600" dirty="0"/>
              <a:t>and found some cool, fun places to explore in the </a:t>
            </a:r>
            <a:r>
              <a:rPr lang="en-US" sz="1600" dirty="0" smtClean="0"/>
              <a:t>future!</a:t>
            </a:r>
            <a:endParaRPr lang="en-US" sz="1600" dirty="0"/>
          </a:p>
          <a:p>
            <a:r>
              <a:rPr lang="en-US" sz="1600" dirty="0"/>
              <a:t>  </a:t>
            </a:r>
          </a:p>
        </p:txBody>
      </p:sp>
    </p:spTree>
    <p:extLst>
      <p:ext uri="{BB962C8B-B14F-4D97-AF65-F5344CB8AC3E}">
        <p14:creationId xmlns:p14="http://schemas.microsoft.com/office/powerpoint/2010/main" val="114973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276" y="0"/>
            <a:ext cx="5841124" cy="584775"/>
          </a:xfrm>
          <a:prstGeom prst="rect">
            <a:avLst/>
          </a:prstGeom>
          <a:noFill/>
        </p:spPr>
        <p:txBody>
          <a:bodyPr wrap="square" rtlCol="0">
            <a:spAutoFit/>
          </a:bodyPr>
          <a:lstStyle/>
          <a:p>
            <a:r>
              <a:rPr lang="en-US" sz="3200" b="1" dirty="0" smtClean="0">
                <a:latin typeface="+mj-lt"/>
              </a:rPr>
              <a:t>PREMIER SPONSOR ASSETS</a:t>
            </a:r>
            <a:endParaRPr lang="en-US" sz="3200" b="1" dirty="0">
              <a:latin typeface="+mj-lt"/>
            </a:endParaRPr>
          </a:p>
        </p:txBody>
      </p:sp>
      <p:sp>
        <p:nvSpPr>
          <p:cNvPr id="5" name="TextBox 4"/>
          <p:cNvSpPr txBox="1"/>
          <p:nvPr/>
        </p:nvSpPr>
        <p:spPr>
          <a:xfrm>
            <a:off x="152400" y="833021"/>
            <a:ext cx="8686800" cy="5509200"/>
          </a:xfrm>
          <a:prstGeom prst="rect">
            <a:avLst/>
          </a:prstGeom>
          <a:noFill/>
        </p:spPr>
        <p:txBody>
          <a:bodyPr wrap="square" rtlCol="0">
            <a:spAutoFit/>
          </a:bodyPr>
          <a:lstStyle/>
          <a:p>
            <a:r>
              <a:rPr lang="en-US" sz="1600" b="1" dirty="0" smtClean="0"/>
              <a:t>Pre-Event Exposure</a:t>
            </a:r>
          </a:p>
          <a:p>
            <a:pPr marL="285750" indent="-285750">
              <a:buFont typeface="Arial" panose="020B0604020202020204" pitchFamily="34" charset="0"/>
              <a:buChar char="•"/>
            </a:pPr>
            <a:r>
              <a:rPr lang="en-US" sz="1600" dirty="0" smtClean="0"/>
              <a:t>Company name and/or logo will be prominently featured on: </a:t>
            </a:r>
          </a:p>
          <a:p>
            <a:pPr marL="742950" lvl="1" indent="-285750">
              <a:buFont typeface="Arial" panose="020B0604020202020204" pitchFamily="34" charset="0"/>
              <a:buChar char="•"/>
            </a:pPr>
            <a:r>
              <a:rPr lang="en-US" sz="1600" dirty="0" smtClean="0"/>
              <a:t>All print collateral</a:t>
            </a:r>
          </a:p>
          <a:p>
            <a:pPr marL="742950" lvl="1" indent="-285750">
              <a:buFont typeface="Arial" panose="020B0604020202020204" pitchFamily="34" charset="0"/>
              <a:buChar char="•"/>
            </a:pPr>
            <a:r>
              <a:rPr lang="en-US" sz="1600" dirty="0" smtClean="0"/>
              <a:t>All recruitment emails </a:t>
            </a:r>
            <a:r>
              <a:rPr lang="en-US" sz="1600" dirty="0" smtClean="0"/>
              <a:t>(50,000 unique emails)</a:t>
            </a:r>
            <a:endParaRPr lang="en-US" sz="1600" dirty="0" smtClean="0"/>
          </a:p>
          <a:p>
            <a:pPr marL="742950" lvl="1" indent="-285750">
              <a:buFont typeface="Arial" panose="020B0604020202020204" pitchFamily="34" charset="0"/>
              <a:buChar char="•"/>
            </a:pPr>
            <a:r>
              <a:rPr lang="en-US" sz="1600" dirty="0" smtClean="0"/>
              <a:t>All social media accounts promoting the event including Facebook, Instagram, and Twitter</a:t>
            </a:r>
          </a:p>
          <a:p>
            <a:pPr marL="742950" lvl="1" indent="-285750">
              <a:buFont typeface="Arial" panose="020B0604020202020204" pitchFamily="34" charset="0"/>
              <a:buChar char="•"/>
            </a:pPr>
            <a:r>
              <a:rPr lang="en-US" sz="1600" dirty="0" smtClean="0"/>
              <a:t>Pulse Pedal Pursuit website with linkage opportunity to company’s website </a:t>
            </a:r>
          </a:p>
          <a:p>
            <a:pPr marL="285750" indent="-285750">
              <a:buFont typeface="Arial" panose="020B0604020202020204" pitchFamily="34" charset="0"/>
              <a:buChar char="•"/>
            </a:pPr>
            <a:r>
              <a:rPr lang="en-US" sz="1600" dirty="0" smtClean="0"/>
              <a:t>Opportunity to place a promotional message in e-newsletters forwarded to all participants </a:t>
            </a:r>
          </a:p>
          <a:p>
            <a:pPr marL="285750" indent="-285750">
              <a:buFont typeface="Arial" panose="020B0604020202020204" pitchFamily="34" charset="0"/>
              <a:buChar char="•"/>
            </a:pPr>
            <a:r>
              <a:rPr lang="en-US" sz="1600" dirty="0" smtClean="0"/>
              <a:t>Opportunity to strengthen brand awareness through social media contest and promotions on the event Facebook page</a:t>
            </a:r>
          </a:p>
          <a:p>
            <a:pPr marL="285750" indent="-285750">
              <a:buFont typeface="Arial" panose="020B0604020202020204" pitchFamily="34" charset="0"/>
              <a:buChar char="•"/>
            </a:pPr>
            <a:endParaRPr lang="en-US" sz="1600" dirty="0"/>
          </a:p>
          <a:p>
            <a:r>
              <a:rPr lang="en-US" sz="1600" b="1" dirty="0" smtClean="0"/>
              <a:t>On-Site Exposure</a:t>
            </a:r>
          </a:p>
          <a:p>
            <a:pPr marL="285750" indent="-285750">
              <a:buFont typeface="Arial" panose="020B0604020202020204" pitchFamily="34" charset="0"/>
              <a:buChar char="•"/>
            </a:pPr>
            <a:r>
              <a:rPr lang="en-US" sz="1600" dirty="0"/>
              <a:t>Company logo included on participant </a:t>
            </a:r>
            <a:r>
              <a:rPr lang="en-US" sz="1600" dirty="0" smtClean="0"/>
              <a:t>item</a:t>
            </a:r>
            <a:endParaRPr lang="en-US" sz="1600" dirty="0" smtClean="0"/>
          </a:p>
          <a:p>
            <a:pPr marL="285750" indent="-285750">
              <a:buFont typeface="Arial" panose="020B0604020202020204" pitchFamily="34" charset="0"/>
              <a:buChar char="•"/>
            </a:pPr>
            <a:r>
              <a:rPr lang="en-US" sz="1600" dirty="0" smtClean="0"/>
              <a:t>Company </a:t>
            </a:r>
            <a:r>
              <a:rPr lang="en-US" sz="1600" dirty="0" smtClean="0"/>
              <a:t>logo included on event signage </a:t>
            </a:r>
          </a:p>
          <a:p>
            <a:pPr marL="285750" indent="-285750">
              <a:buFont typeface="Arial" panose="020B0604020202020204" pitchFamily="34" charset="0"/>
              <a:buChar char="•"/>
            </a:pPr>
            <a:r>
              <a:rPr lang="en-US" sz="1600" dirty="0" smtClean="0"/>
              <a:t>Company logo included on event map and site list</a:t>
            </a:r>
          </a:p>
          <a:p>
            <a:pPr marL="285750" indent="-285750">
              <a:buFont typeface="Arial" panose="020B0604020202020204" pitchFamily="34" charset="0"/>
              <a:buChar char="•"/>
            </a:pPr>
            <a:r>
              <a:rPr lang="en-US" sz="1600" dirty="0" smtClean="0"/>
              <a:t>Opportunity to serve as a highlighted destination offering bonus points to participants that visit your destination </a:t>
            </a:r>
          </a:p>
          <a:p>
            <a:pPr marL="285750" indent="-285750">
              <a:buFont typeface="Arial" panose="020B0604020202020204" pitchFamily="34" charset="0"/>
              <a:buChar char="•"/>
            </a:pPr>
            <a:r>
              <a:rPr lang="en-US" sz="1600" dirty="0" smtClean="0"/>
              <a:t>Opportunity to provide branded promotional items at the start/finish area to registered participants</a:t>
            </a:r>
          </a:p>
          <a:p>
            <a:pPr marL="285750" indent="-285750">
              <a:buFont typeface="Arial" panose="020B0604020202020204" pitchFamily="34" charset="0"/>
              <a:buChar char="•"/>
            </a:pPr>
            <a:r>
              <a:rPr lang="en-US" sz="1600" dirty="0" smtClean="0"/>
              <a:t>Five </a:t>
            </a:r>
            <a:r>
              <a:rPr lang="en-US" sz="1600" dirty="0" smtClean="0"/>
              <a:t>free entries to promote associate participation</a:t>
            </a:r>
          </a:p>
          <a:p>
            <a:pPr marL="285750" indent="-285750">
              <a:buFont typeface="Arial" panose="020B0604020202020204" pitchFamily="34" charset="0"/>
              <a:buChar char="•"/>
            </a:pPr>
            <a:endParaRPr lang="en-US" sz="1600" dirty="0"/>
          </a:p>
          <a:p>
            <a:r>
              <a:rPr lang="en-US" sz="1600" b="1" dirty="0" smtClean="0"/>
              <a:t>Investment</a:t>
            </a:r>
          </a:p>
          <a:p>
            <a:pPr marL="285750" indent="-285750">
              <a:buFont typeface="Arial" panose="020B0604020202020204" pitchFamily="34" charset="0"/>
              <a:buChar char="•"/>
            </a:pPr>
            <a:r>
              <a:rPr lang="en-US" sz="1600" dirty="0" smtClean="0"/>
              <a:t>Investment of $2,500 to serve as a premier sponsor of the Pulse Pedal Pursuit</a:t>
            </a:r>
            <a:endParaRPr lang="en-US" sz="1600" dirty="0" smtClean="0"/>
          </a:p>
        </p:txBody>
      </p:sp>
    </p:spTree>
    <p:extLst>
      <p:ext uri="{BB962C8B-B14F-4D97-AF65-F5344CB8AC3E}">
        <p14:creationId xmlns:p14="http://schemas.microsoft.com/office/powerpoint/2010/main" val="15808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680" y="4366260"/>
            <a:ext cx="3017520" cy="2263140"/>
          </a:xfrm>
          <a:prstGeom prst="rect">
            <a:avLst/>
          </a:prstGeom>
        </p:spPr>
      </p:pic>
      <p:cxnSp>
        <p:nvCxnSpPr>
          <p:cNvPr id="2" name="Straight Connector 1"/>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276" y="0"/>
            <a:ext cx="6374524" cy="584775"/>
          </a:xfrm>
          <a:prstGeom prst="rect">
            <a:avLst/>
          </a:prstGeom>
          <a:noFill/>
        </p:spPr>
        <p:txBody>
          <a:bodyPr wrap="square" rtlCol="0">
            <a:spAutoFit/>
          </a:bodyPr>
          <a:lstStyle/>
          <a:p>
            <a:r>
              <a:rPr lang="en-US" sz="3200" b="1" dirty="0" smtClean="0">
                <a:latin typeface="+mj-lt"/>
              </a:rPr>
              <a:t>HIGHLIGHTED DESTINATION ASSETS</a:t>
            </a:r>
            <a:endParaRPr lang="en-US" sz="3200" b="1" dirty="0">
              <a:latin typeface="+mj-lt"/>
            </a:endParaRPr>
          </a:p>
        </p:txBody>
      </p:sp>
      <p:sp>
        <p:nvSpPr>
          <p:cNvPr id="5" name="TextBox 4"/>
          <p:cNvSpPr txBox="1"/>
          <p:nvPr/>
        </p:nvSpPr>
        <p:spPr>
          <a:xfrm>
            <a:off x="152400" y="762000"/>
            <a:ext cx="8686800" cy="2554545"/>
          </a:xfrm>
          <a:prstGeom prst="rect">
            <a:avLst/>
          </a:prstGeom>
          <a:noFill/>
        </p:spPr>
        <p:txBody>
          <a:bodyPr wrap="square" rtlCol="0">
            <a:spAutoFit/>
          </a:bodyPr>
          <a:lstStyle/>
          <a:p>
            <a:r>
              <a:rPr lang="en-US" sz="1600" b="1" dirty="0" smtClean="0"/>
              <a:t>On-Site </a:t>
            </a:r>
            <a:r>
              <a:rPr lang="en-US" sz="1600" b="1" dirty="0" smtClean="0"/>
              <a:t>Exposure</a:t>
            </a:r>
          </a:p>
          <a:p>
            <a:pPr marL="285750" indent="-285750">
              <a:buFont typeface="Arial" panose="020B0604020202020204" pitchFamily="34" charset="0"/>
              <a:buChar char="•"/>
            </a:pPr>
            <a:r>
              <a:rPr lang="en-US" sz="1600" dirty="0" smtClean="0"/>
              <a:t>Company location will serve as a “must visit” destination for participants</a:t>
            </a:r>
          </a:p>
          <a:p>
            <a:pPr marL="285750" indent="-285750">
              <a:buFont typeface="Arial" panose="020B0604020202020204" pitchFamily="34" charset="0"/>
              <a:buChar char="•"/>
            </a:pPr>
            <a:r>
              <a:rPr lang="en-US" sz="1600" dirty="0" smtClean="0"/>
              <a:t>Opportunity for bonus points at company location</a:t>
            </a:r>
            <a:endParaRPr lang="en-US" sz="1600" dirty="0" smtClean="0"/>
          </a:p>
          <a:p>
            <a:pPr marL="285750" indent="-285750">
              <a:buFont typeface="Arial" panose="020B0604020202020204" pitchFamily="34" charset="0"/>
              <a:buChar char="•"/>
            </a:pPr>
            <a:r>
              <a:rPr lang="en-US" sz="1600" dirty="0" smtClean="0"/>
              <a:t>Company </a:t>
            </a:r>
            <a:r>
              <a:rPr lang="en-US" sz="1600" dirty="0" smtClean="0"/>
              <a:t>logo included on event signage </a:t>
            </a:r>
          </a:p>
          <a:p>
            <a:pPr marL="285750" indent="-285750">
              <a:buFont typeface="Arial" panose="020B0604020202020204" pitchFamily="34" charset="0"/>
              <a:buChar char="•"/>
            </a:pPr>
            <a:r>
              <a:rPr lang="en-US" sz="1600" dirty="0" smtClean="0"/>
              <a:t>Company logo included on event map and site </a:t>
            </a:r>
            <a:r>
              <a:rPr lang="en-US" sz="1600" dirty="0" smtClean="0"/>
              <a:t>list, highlighting your organization as a must visit</a:t>
            </a:r>
            <a:endParaRPr lang="en-US" sz="1600" dirty="0" smtClean="0"/>
          </a:p>
          <a:p>
            <a:pPr marL="285750" indent="-285750">
              <a:buFont typeface="Arial" panose="020B0604020202020204" pitchFamily="34" charset="0"/>
              <a:buChar char="•"/>
            </a:pPr>
            <a:r>
              <a:rPr lang="en-US" sz="1600" dirty="0" smtClean="0"/>
              <a:t>Opportunity </a:t>
            </a:r>
            <a:r>
              <a:rPr lang="en-US" sz="1600" dirty="0" smtClean="0"/>
              <a:t>to provide branded promotional items at the start/finish area to registered </a:t>
            </a:r>
            <a:r>
              <a:rPr lang="en-US" sz="1600" dirty="0" smtClean="0"/>
              <a:t>participants</a:t>
            </a:r>
          </a:p>
          <a:p>
            <a:endParaRPr lang="en-US" sz="1600" dirty="0" smtClean="0"/>
          </a:p>
          <a:p>
            <a:r>
              <a:rPr lang="en-US" sz="1600" b="1" dirty="0"/>
              <a:t>Investment</a:t>
            </a:r>
          </a:p>
          <a:p>
            <a:pPr marL="285750" indent="-285750">
              <a:buFont typeface="Arial" panose="020B0604020202020204" pitchFamily="34" charset="0"/>
              <a:buChar char="•"/>
            </a:pPr>
            <a:r>
              <a:rPr lang="en-US" sz="1600" dirty="0"/>
              <a:t>Investment of </a:t>
            </a:r>
            <a:r>
              <a:rPr lang="en-US" sz="1600" dirty="0" smtClean="0"/>
              <a:t>$500 </a:t>
            </a:r>
            <a:r>
              <a:rPr lang="en-US" sz="1600" dirty="0"/>
              <a:t>to serve as a </a:t>
            </a:r>
            <a:r>
              <a:rPr lang="en-US" sz="1600" dirty="0" smtClean="0"/>
              <a:t>highlighted destination of </a:t>
            </a:r>
            <a:r>
              <a:rPr lang="en-US" sz="1600" dirty="0"/>
              <a:t>the Pulse Pedal Pursuit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 y="4620863"/>
            <a:ext cx="3017520" cy="20066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429000"/>
            <a:ext cx="3657600" cy="2586039"/>
          </a:xfrm>
          <a:prstGeom prst="rect">
            <a:avLst/>
          </a:prstGeom>
        </p:spPr>
      </p:pic>
    </p:spTree>
    <p:extLst>
      <p:ext uri="{BB962C8B-B14F-4D97-AF65-F5344CB8AC3E}">
        <p14:creationId xmlns:p14="http://schemas.microsoft.com/office/powerpoint/2010/main" val="2074110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057400"/>
            <a:ext cx="3200400" cy="2364740"/>
          </a:xfrm>
          <a:prstGeom prst="rect">
            <a:avLst/>
          </a:prstGeom>
        </p:spPr>
      </p:pic>
      <p:sp>
        <p:nvSpPr>
          <p:cNvPr id="4" name="TextBox 3"/>
          <p:cNvSpPr txBox="1"/>
          <p:nvPr/>
        </p:nvSpPr>
        <p:spPr>
          <a:xfrm>
            <a:off x="76200" y="1504414"/>
            <a:ext cx="4006462" cy="3600986"/>
          </a:xfrm>
          <a:prstGeom prst="rect">
            <a:avLst/>
          </a:prstGeom>
          <a:noFill/>
        </p:spPr>
        <p:txBody>
          <a:bodyPr wrap="square" rtlCol="0">
            <a:spAutoFit/>
          </a:bodyPr>
          <a:lstStyle/>
          <a:p>
            <a:r>
              <a:rPr lang="en-US" sz="1600" b="1" dirty="0"/>
              <a:t>Will Dixon </a:t>
            </a:r>
            <a:br>
              <a:rPr lang="en-US" sz="1600" b="1" dirty="0"/>
            </a:br>
            <a:r>
              <a:rPr lang="en-US" sz="1600" dirty="0"/>
              <a:t>Sponsorship and Development Director</a:t>
            </a:r>
          </a:p>
          <a:p>
            <a:r>
              <a:rPr lang="en-US" sz="1600" dirty="0">
                <a:hlinkClick r:id="rId3"/>
              </a:rPr>
              <a:t>will@sportsbackers.org</a:t>
            </a:r>
            <a:r>
              <a:rPr lang="en-US" sz="1600" b="1" dirty="0"/>
              <a:t/>
            </a:r>
            <a:br>
              <a:rPr lang="en-US" sz="1600" b="1" dirty="0"/>
            </a:br>
            <a:endParaRPr lang="en-US" sz="1600" b="1" dirty="0"/>
          </a:p>
          <a:p>
            <a:r>
              <a:rPr lang="en-US" sz="1600" b="1" dirty="0"/>
              <a:t>Lauren Millard</a:t>
            </a:r>
            <a:br>
              <a:rPr lang="en-US" sz="1600" b="1" dirty="0"/>
            </a:br>
            <a:r>
              <a:rPr lang="en-US" sz="1600" dirty="0"/>
              <a:t>Sponsorship Manager</a:t>
            </a:r>
            <a:br>
              <a:rPr lang="en-US" sz="1600" dirty="0"/>
            </a:br>
            <a:r>
              <a:rPr lang="en-US" sz="1600" dirty="0">
                <a:hlinkClick r:id="rId4"/>
              </a:rPr>
              <a:t>lauren@sportsbackers.org</a:t>
            </a:r>
            <a:endParaRPr lang="en-US" sz="1600" dirty="0"/>
          </a:p>
          <a:p>
            <a:endParaRPr lang="en-US" sz="1600" b="1" dirty="0"/>
          </a:p>
          <a:p>
            <a:r>
              <a:rPr lang="en-US" sz="1600" b="1" dirty="0"/>
              <a:t>Mailing Address:</a:t>
            </a:r>
          </a:p>
          <a:p>
            <a:r>
              <a:rPr lang="en-US" sz="1600" dirty="0"/>
              <a:t>100 Avenue of Champions, Suite 300</a:t>
            </a:r>
            <a:br>
              <a:rPr lang="en-US" sz="1600" dirty="0"/>
            </a:br>
            <a:r>
              <a:rPr lang="en-US" sz="1600" dirty="0"/>
              <a:t>Richmond, VA 23230</a:t>
            </a:r>
          </a:p>
          <a:p>
            <a:endParaRPr lang="en-US" sz="1600" dirty="0"/>
          </a:p>
          <a:p>
            <a:r>
              <a:rPr lang="en-US" sz="1600" b="1" dirty="0"/>
              <a:t>Phone Number</a:t>
            </a:r>
          </a:p>
          <a:p>
            <a:r>
              <a:rPr lang="en-US" sz="1600" dirty="0"/>
              <a:t>804-285-9495 </a:t>
            </a:r>
            <a:endParaRPr lang="en-US" sz="1600" dirty="0"/>
          </a:p>
        </p:txBody>
      </p:sp>
      <p:cxnSp>
        <p:nvCxnSpPr>
          <p:cNvPr id="5" name="Straight Connector 4"/>
          <p:cNvCxnSpPr/>
          <p:nvPr/>
        </p:nvCxnSpPr>
        <p:spPr>
          <a:xfrm>
            <a:off x="0" y="617485"/>
            <a:ext cx="3276600" cy="17584"/>
          </a:xfrm>
          <a:prstGeom prst="line">
            <a:avLst/>
          </a:prstGeom>
          <a:ln w="76200">
            <a:solidFill>
              <a:srgbClr val="F9961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276" y="0"/>
            <a:ext cx="4545724" cy="584775"/>
          </a:xfrm>
          <a:prstGeom prst="rect">
            <a:avLst/>
          </a:prstGeom>
          <a:noFill/>
        </p:spPr>
        <p:txBody>
          <a:bodyPr wrap="square" rtlCol="0">
            <a:spAutoFit/>
          </a:bodyPr>
          <a:lstStyle/>
          <a:p>
            <a:r>
              <a:rPr lang="en-US" sz="3200" b="1" dirty="0" smtClean="0">
                <a:latin typeface="+mj-lt"/>
              </a:rPr>
              <a:t>CONTACT</a:t>
            </a:r>
            <a:endParaRPr lang="en-US" sz="3200" b="1" dirty="0">
              <a:latin typeface="+mj-l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1206" y="381000"/>
            <a:ext cx="3200400" cy="21322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4165211"/>
            <a:ext cx="3200400" cy="2387989"/>
          </a:xfrm>
          <a:prstGeom prst="rect">
            <a:avLst/>
          </a:prstGeom>
        </p:spPr>
      </p:pic>
    </p:spTree>
    <p:extLst>
      <p:ext uri="{BB962C8B-B14F-4D97-AF65-F5344CB8AC3E}">
        <p14:creationId xmlns:p14="http://schemas.microsoft.com/office/powerpoint/2010/main" val="405951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732</Words>
  <Application>Microsoft Office PowerPoint</Application>
  <PresentationFormat>On-screen Show (4:3)</PresentationFormat>
  <Paragraphs>65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Antozzi</dc:creator>
  <cp:lastModifiedBy>Lauren Millard</cp:lastModifiedBy>
  <cp:revision>46</cp:revision>
  <dcterms:created xsi:type="dcterms:W3CDTF">2018-02-09T15:46:25Z</dcterms:created>
  <dcterms:modified xsi:type="dcterms:W3CDTF">2018-06-04T15:42:41Z</dcterms:modified>
</cp:coreProperties>
</file>